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0" r:id="rId2"/>
  </p:sldMasterIdLst>
  <p:notesMasterIdLst>
    <p:notesMasterId r:id="rId34"/>
  </p:notesMasterIdLst>
  <p:sldIdLst>
    <p:sldId id="256" r:id="rId3"/>
    <p:sldId id="337" r:id="rId4"/>
    <p:sldId id="257" r:id="rId5"/>
    <p:sldId id="286" r:id="rId6"/>
    <p:sldId id="305" r:id="rId7"/>
    <p:sldId id="290" r:id="rId8"/>
    <p:sldId id="321" r:id="rId9"/>
    <p:sldId id="318" r:id="rId10"/>
    <p:sldId id="320" r:id="rId11"/>
    <p:sldId id="308" r:id="rId12"/>
    <p:sldId id="309" r:id="rId13"/>
    <p:sldId id="310" r:id="rId14"/>
    <p:sldId id="311" r:id="rId15"/>
    <p:sldId id="312" r:id="rId16"/>
    <p:sldId id="313" r:id="rId17"/>
    <p:sldId id="323" r:id="rId18"/>
    <p:sldId id="325" r:id="rId19"/>
    <p:sldId id="326" r:id="rId20"/>
    <p:sldId id="332" r:id="rId21"/>
    <p:sldId id="334" r:id="rId22"/>
    <p:sldId id="335" r:id="rId23"/>
    <p:sldId id="274" r:id="rId24"/>
    <p:sldId id="277" r:id="rId25"/>
    <p:sldId id="338" r:id="rId26"/>
    <p:sldId id="339" r:id="rId27"/>
    <p:sldId id="340" r:id="rId28"/>
    <p:sldId id="341" r:id="rId29"/>
    <p:sldId id="342" r:id="rId30"/>
    <p:sldId id="297" r:id="rId31"/>
    <p:sldId id="298" r:id="rId32"/>
    <p:sldId id="285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2" autoAdjust="0"/>
    <p:restoredTop sz="94660"/>
  </p:normalViewPr>
  <p:slideViewPr>
    <p:cSldViewPr>
      <p:cViewPr>
        <p:scale>
          <a:sx n="62" d="100"/>
          <a:sy n="62" d="100"/>
        </p:scale>
        <p:origin x="-3030" y="-1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859A6B3-E12A-4A03-BF37-56CC4D34A4AB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678647F-8052-42E4-AF16-9C7313D1E6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62AF89-7FF6-4265-B226-BF4A4B29C1C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EBFDA-3CD0-495A-8804-22CDB4CFCB8E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667CB-89C0-4E02-A554-13ED167BC0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16571-ABC1-4D7C-B0C8-757F333936C6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D9085-1249-45E9-B9EF-79A298726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C36B4-1077-4F55-8197-AC245CB679B3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F1B02-C3FA-4B4C-BACA-288D0E9869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5A0B5-3EE0-41C1-B2FA-D213D3242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41CB9-16DA-4E2B-BF78-9879D85E8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39B1D-3253-45E7-9FA9-84011FFC8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55EE1-433B-4599-B997-A51E4C77EC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DA4D4-7957-4533-A02A-7B115E0A8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DFC80-7B41-4F2E-A7E1-F0ACD67E6F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A28FB-AF59-46C6-A081-0E23D4C2B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30896-CB88-42B3-BEE4-622069948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82C2C-18B2-44BC-AF9B-F61E6A57F83A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270E2-90F5-4BD2-BA24-FD0975B8A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465D8-813B-43E9-889A-FBAE564771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7EEC1-F893-40A0-981F-DD54FFCD4A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0B90F-B7EC-44EB-B5EA-A372352BA2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79480-F30D-42F5-BA19-10CA6272BB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4246563" y="6557963"/>
            <a:ext cx="2001837" cy="2270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" y="6557963"/>
            <a:ext cx="3657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251575" y="6556375"/>
            <a:ext cx="588963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C5415-F53E-4C25-AE07-6D0AF003E8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06D83-8860-4AE2-8BA6-2475DFC5D4B5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5FB89-ED8A-49D2-BF67-39AE90EF7B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4FABA-14A9-4F4F-944C-A8745926AF92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9C792-1B85-4F36-A2D6-DB77FFFF52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B3105-91A0-4529-BE3B-8B80764143C0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CEC31-5553-46FF-96B1-4781D2CD98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1831E-C413-45D0-B2C8-D56E3277CE25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5E98B-FC4E-48C0-A769-8288D38A1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FAA41-40EB-42E8-865E-625E632F98BC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C3301-0ABC-471F-B180-915E233B7E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655FC-8354-41C2-95F8-2FA7021D23DB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6E8FE-B1EA-490B-B48F-4F59DD5F5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82859-7322-4442-AAF5-4EF55F4E35B7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A839E-AB7B-4887-B789-3F173BA73F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121A444D-A883-4882-8698-5E37CC955B15}" type="datetimeFigureOut">
              <a:rPr lang="ru-RU"/>
              <a:pPr>
                <a:defRPr/>
              </a:pPr>
              <a:t>17.03.2015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8A642B6B-460A-426D-80FB-C58E02C2D9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2" r:id="rId2"/>
    <p:sldLayoutId id="2147483791" r:id="rId3"/>
    <p:sldLayoutId id="2147483790" r:id="rId4"/>
    <p:sldLayoutId id="2147483789" r:id="rId5"/>
    <p:sldLayoutId id="2147483788" r:id="rId6"/>
    <p:sldLayoutId id="2147483787" r:id="rId7"/>
    <p:sldLayoutId id="2147483786" r:id="rId8"/>
    <p:sldLayoutId id="2147483785" r:id="rId9"/>
    <p:sldLayoutId id="2147483784" r:id="rId10"/>
    <p:sldLayoutId id="2147483783" r:id="rId11"/>
    <p:sldLayoutId id="214748380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0BCEAC78-F395-47AF-A396-B63A487F45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3" r:id="rId2"/>
    <p:sldLayoutId id="2147483802" r:id="rId3"/>
    <p:sldLayoutId id="2147483801" r:id="rId4"/>
    <p:sldLayoutId id="2147483800" r:id="rId5"/>
    <p:sldLayoutId id="2147483799" r:id="rId6"/>
    <p:sldLayoutId id="2147483798" r:id="rId7"/>
    <p:sldLayoutId id="2147483797" r:id="rId8"/>
    <p:sldLayoutId id="2147483796" r:id="rId9"/>
    <p:sldLayoutId id="2147483795" r:id="rId10"/>
    <p:sldLayoutId id="2147483794" r:id="rId11"/>
    <p:sldLayoutId id="214748380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Завуч\Рабочий стол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29984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916832"/>
            <a:ext cx="7772400" cy="1829761"/>
          </a:xfrm>
        </p:spPr>
        <p:txBody>
          <a:bodyPr/>
          <a:lstStyle/>
          <a:p>
            <a:pPr eaLnBrk="1" hangingPunct="1">
              <a:defRPr/>
            </a:pPr>
            <a:r>
              <a:rPr lang="ru-RU" sz="7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</a:rPr>
              <a:t>Сибгат </a:t>
            </a:r>
            <a:r>
              <a:rPr lang="ru-RU" sz="72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</a:rPr>
              <a:t>Хаким-среди</a:t>
            </a:r>
            <a:r>
              <a:rPr lang="ru-RU" sz="7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</a:rPr>
              <a:t> нас</a:t>
            </a:r>
            <a:endParaRPr lang="ru-RU" sz="7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Подлинные  и наиболее ценные экспонаты  музея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Личные вещи  </a:t>
            </a:r>
            <a:r>
              <a:rPr lang="ru-RU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Сибгата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  </a:t>
            </a:r>
            <a:r>
              <a:rPr lang="ru-RU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Хакима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 </a:t>
            </a:r>
          </a:p>
          <a:p>
            <a:pPr eaLnBrk="1" hangingPunct="1">
              <a:defRPr/>
            </a:pP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Предметы быта </a:t>
            </a:r>
          </a:p>
          <a:p>
            <a:pPr eaLnBrk="1" hangingPunct="1">
              <a:defRPr/>
            </a:pP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Произведения  </a:t>
            </a:r>
            <a:r>
              <a:rPr lang="ru-RU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Сибгата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 </a:t>
            </a:r>
            <a:r>
              <a:rPr lang="ru-RU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Хакима</a:t>
            </a:r>
            <a:endParaRPr lang="ru-RU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</a:endParaRPr>
          </a:p>
          <a:p>
            <a:pPr eaLnBrk="1" hangingPunct="1">
              <a:defRPr/>
            </a:pP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Личные фотографии</a:t>
            </a:r>
          </a:p>
          <a:p>
            <a:pPr eaLnBrk="1" hangingPunct="1">
              <a:defRPr/>
            </a:pPr>
            <a:endParaRPr lang="ru-RU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ФОТО МУЗЕЙ\Ирина 022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0" y="803275"/>
            <a:ext cx="6053138" cy="5256213"/>
          </a:xfrm>
          <a:effectLst>
            <a:softEdge rad="1125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endParaRPr lang="ru-RU" sz="36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  <p:pic>
        <p:nvPicPr>
          <p:cNvPr id="5" name="Picture 2" descr="F:\ФОТО МУЗЕЙ\Ирина 0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8633226" cy="6168748"/>
          </a:xfrm>
          <a:effectLst>
            <a:softEdge rad="112500"/>
          </a:effectLst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Мәктәп укытучылары\IMGA01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96652"/>
            <a:ext cx="8352928" cy="6264696"/>
          </a:xfrm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Мәктәп укытучылары\IMGA01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8208912" cy="6156684"/>
          </a:xfrm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Произведения </a:t>
            </a:r>
            <a:r>
              <a:rPr lang="ru-RU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С</a:t>
            </a:r>
            <a:r>
              <a:rPr lang="ru-RU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.Хакима</a:t>
            </a: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 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  <p:pic>
        <p:nvPicPr>
          <p:cNvPr id="1026" name="Picture 2" descr="D:\Новая папка\P10609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317496"/>
            <a:ext cx="6624736" cy="4968552"/>
          </a:xfrm>
          <a:effectLst>
            <a:softEdge rad="112500"/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04664"/>
            <a:ext cx="7614122" cy="65403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Традиции музея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	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2938" y="1214438"/>
            <a:ext cx="8143875" cy="5429250"/>
          </a:xfrm>
        </p:spPr>
        <p:txBody>
          <a:bodyPr>
            <a:normAutofit fontScale="550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Стало традицией  ежегодно проводить вечера памяти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С.Хакима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, встречи с семьей поэта, с известными деятелями культуры и искусств РТ ,как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Шаукат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Галиев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Мударрис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Аглямов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, Ахмат Валиев,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Радиф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Гаташ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Ахмад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Рашитов,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Равиль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Шарафиев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Нажиба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Сафина  и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мн.др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,   певцами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Вафирой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Гыйззатуллиной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,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Зуфрой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Сахабиевой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Зуфрой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Шарифуллиной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Зайнап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Фахретдиновой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, Кларой 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Хайретдиновой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Century Gothic" pitchFamily="34" charset="0"/>
                <a:cs typeface="Times New Roman" pitchFamily="18" charset="0"/>
              </a:rPr>
              <a:t>Гульзадой</a:t>
            </a:r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 Сафиуллиной и др. </a:t>
            </a:r>
          </a:p>
          <a:p>
            <a:pPr eaLnBrk="1" hangingPunct="1">
              <a:buFontTx/>
              <a:buNone/>
              <a:defRPr/>
            </a:pPr>
            <a:r>
              <a:rPr lang="ru-RU" sz="3600" dirty="0" smtClean="0">
                <a:latin typeface="Century Gothic" pitchFamily="34" charset="0"/>
              </a:rPr>
              <a:t>     </a:t>
            </a:r>
          </a:p>
          <a:p>
            <a:pPr eaLnBrk="1" hangingPunct="1">
              <a:buFontTx/>
              <a:buNone/>
              <a:defRPr/>
            </a:pPr>
            <a:r>
              <a:rPr lang="ru-RU" sz="3600" b="1" dirty="0" smtClean="0">
                <a:latin typeface="Century Gothic" pitchFamily="34" charset="0"/>
              </a:rPr>
              <a:t>Формы  распространения творчества </a:t>
            </a:r>
            <a:r>
              <a:rPr lang="ru-RU" sz="3600" b="1" dirty="0" err="1" smtClean="0">
                <a:latin typeface="Century Gothic" pitchFamily="34" charset="0"/>
              </a:rPr>
              <a:t>С.Хакима</a:t>
            </a:r>
            <a:endParaRPr lang="ru-RU" sz="3600" b="1" dirty="0" smtClean="0">
              <a:latin typeface="Century Gothic" pitchFamily="34" charset="0"/>
            </a:endParaRPr>
          </a:p>
          <a:p>
            <a:pPr eaLnBrk="1" hangingPunct="1">
              <a:buFontTx/>
              <a:buNone/>
              <a:defRPr/>
            </a:pPr>
            <a:endParaRPr lang="ru-RU" sz="3600" b="1" dirty="0" smtClean="0">
              <a:latin typeface="Century Gothic" pitchFamily="34" charset="0"/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3600" dirty="0" smtClean="0">
                <a:latin typeface="Century Gothic" pitchFamily="34" charset="0"/>
              </a:rPr>
              <a:t>Ежегодно в декабре проводится декада дней, посвященных творчеству </a:t>
            </a:r>
            <a:r>
              <a:rPr lang="ru-RU" sz="3600" dirty="0" err="1" smtClean="0">
                <a:latin typeface="Century Gothic" pitchFamily="34" charset="0"/>
              </a:rPr>
              <a:t>С.Хакима</a:t>
            </a:r>
            <a:r>
              <a:rPr lang="ru-RU" sz="3600" dirty="0" smtClean="0">
                <a:latin typeface="Century Gothic" pitchFamily="34" charset="0"/>
              </a:rPr>
              <a:t>. 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3600" dirty="0" smtClean="0">
                <a:latin typeface="Century Gothic" pitchFamily="34" charset="0"/>
              </a:rPr>
              <a:t>Классные часы 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3600" dirty="0" smtClean="0">
                <a:latin typeface="Century Gothic" pitchFamily="34" charset="0"/>
              </a:rPr>
              <a:t>Уроки 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3600" dirty="0" smtClean="0">
                <a:latin typeface="Century Gothic" pitchFamily="34" charset="0"/>
              </a:rPr>
              <a:t>Вечера 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3600" dirty="0" smtClean="0">
                <a:latin typeface="Century Gothic" pitchFamily="34" charset="0"/>
              </a:rPr>
              <a:t>Встречи с поэтами и писателями 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3600" dirty="0" smtClean="0">
                <a:latin typeface="Century Gothic" pitchFamily="34" charset="0"/>
              </a:rPr>
              <a:t>Проведение научно – практических конференций  </a:t>
            </a:r>
          </a:p>
          <a:p>
            <a:pPr eaLnBrk="1" hangingPunct="1">
              <a:buFontTx/>
              <a:buNone/>
              <a:defRPr/>
            </a:pPr>
            <a:endParaRPr lang="ru-RU" sz="38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5058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" name="Picture 2" descr="E:\Мәктәп укытучылары\IMGA0098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727200" y="333375"/>
            <a:ext cx="7416800" cy="5561013"/>
          </a:xfrm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627784" y="5661248"/>
            <a:ext cx="439370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Мингул</a:t>
            </a:r>
            <a:r>
              <a:rPr lang="ru-RU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4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Галиев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Отсканировано 30.11.2010 7-22_0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4126468" cy="3414285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Отсканировано 30.11.2010 7-21_0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844824"/>
            <a:ext cx="3851101" cy="35529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611560" y="4005064"/>
            <a:ext cx="38740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Нажиба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Сафина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5445224"/>
            <a:ext cx="405763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Гульзада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Сафиуллина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" name="Содержимое 3" descr="DSCN20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8208912" cy="5865515"/>
          </a:xfr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Image0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3528" y="908720"/>
            <a:ext cx="4352484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14313" y="3714750"/>
            <a:ext cx="3214687" cy="2071688"/>
          </a:xfrm>
        </p:spPr>
        <p:txBody>
          <a:bodyPr>
            <a:normAutofit/>
          </a:bodyPr>
          <a:lstStyle/>
          <a:p>
            <a:pPr algn="r" eaLnBrk="1" hangingPunct="1">
              <a:lnSpc>
                <a:spcPct val="120000"/>
              </a:lnSpc>
              <a:spcBef>
                <a:spcPts val="3600"/>
              </a:spcBef>
              <a:buFontTx/>
              <a:buNone/>
              <a:defRPr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</a:rPr>
              <a:t>             </a:t>
            </a:r>
            <a:endParaRPr lang="ru-RU" sz="5600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43438" y="549275"/>
            <a:ext cx="4038600" cy="590391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en-US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4D4D4D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Спросите нас:   - Откуда вы?</a:t>
            </a:r>
            <a:b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Мы родом из Казани.</a:t>
            </a:r>
            <a:b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Где белокаменный свой кряж</a:t>
            </a:r>
            <a:b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Над Волгой поднял город наш,</a:t>
            </a:r>
            <a:b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Где пел </a:t>
            </a:r>
            <a:r>
              <a:rPr lang="ru-RU" sz="2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Сайдаш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, писал </a:t>
            </a:r>
            <a:r>
              <a:rPr lang="ru-RU" sz="2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Такташ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О милом Татарстане. </a:t>
            </a:r>
            <a:b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					     С . </a:t>
            </a:r>
            <a:r>
              <a:rPr lang="ru-RU" sz="2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Хаким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4D4D4D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Тематические вечера</a:t>
            </a:r>
          </a:p>
        </p:txBody>
      </p:sp>
      <p:pic>
        <p:nvPicPr>
          <p:cNvPr id="5" name="Picture 2" descr="G:\хаким\DSCN2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96944" cy="6210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9154" name="Содержимое 3" descr="DSCN213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404813"/>
            <a:ext cx="4384675" cy="5810250"/>
          </a:xfrm>
        </p:spPr>
      </p:pic>
      <p:pic>
        <p:nvPicPr>
          <p:cNvPr id="49155" name="Рисунок 5" descr="DSCN208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404813"/>
            <a:ext cx="365125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Сотрудничество с музеем Кулле-Киме 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  <p:pic>
        <p:nvPicPr>
          <p:cNvPr id="5122" name="Picture 2" descr="G:\P10603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2257263" y="-88912"/>
            <a:ext cx="4626894" cy="8206332"/>
          </a:xfrm>
          <a:effectLst>
            <a:softEdge rad="112500"/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Достижения учащихся</a:t>
            </a: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2" descr="F:\фото 6а\Изображениешр 01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 rot="4445074">
            <a:off x="565150" y="1692275"/>
            <a:ext cx="2924175" cy="2708275"/>
          </a:xfrm>
        </p:spPr>
      </p:pic>
      <p:pic>
        <p:nvPicPr>
          <p:cNvPr id="5" name="Picture 2" descr="F:\фото 6а\Изображениешр 015.jpg"/>
          <p:cNvPicPr>
            <a:picLocks noChangeAspect="1" noChangeArrowheads="1"/>
          </p:cNvPicPr>
          <p:nvPr/>
        </p:nvPicPr>
        <p:blipFill>
          <a:blip r:embed="rId4"/>
          <a:srcRect l="2983" t="1591" r="2386" b="7954"/>
          <a:stretch>
            <a:fillRect/>
          </a:stretch>
        </p:blipFill>
        <p:spPr bwMode="auto">
          <a:xfrm rot="6031358">
            <a:off x="1989932" y="3285331"/>
            <a:ext cx="2827338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F:\фото 6а\Изображениешр 01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787426">
            <a:off x="5646738" y="1620838"/>
            <a:ext cx="2847975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F:\фото 6а\Изображениешр 017.jpg"/>
          <p:cNvPicPr>
            <a:picLocks noChangeAspect="1" noChangeArrowheads="1"/>
          </p:cNvPicPr>
          <p:nvPr/>
        </p:nvPicPr>
        <p:blipFill>
          <a:blip r:embed="rId6"/>
          <a:srcRect t="795" b="7158"/>
          <a:stretch>
            <a:fillRect/>
          </a:stretch>
        </p:blipFill>
        <p:spPr bwMode="auto">
          <a:xfrm rot="4308493">
            <a:off x="4591844" y="3190082"/>
            <a:ext cx="2884487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3250" name="Picture 2" descr="C:\Users\Admin\Pictures\2013-11-24\Image00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6350"/>
            <a:ext cx="9144000" cy="686435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4274" name="Picture 2" descr="C:\Users\Admin\Pictures\2013-11-24\Image00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8640762" cy="65532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5298" name="Picture 2" descr="C:\Users\Admin\Pictures\2013-11-24\Image000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8964612" cy="6481763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6322" name="Picture 2" descr="C:\Users\Admin\Pictures\2013-11-24\Image00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80975" y="260350"/>
            <a:ext cx="9324975" cy="7389813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7346" name="Picture 2" descr="C:\Users\Admin\Pictures\2013-11-24\Image000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1488" y="549275"/>
            <a:ext cx="8204200" cy="597535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2012-03-25\Image0180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285750"/>
            <a:ext cx="4857750" cy="6186488"/>
          </a:xfr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263" y="333375"/>
            <a:ext cx="3538537" cy="3238500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chemeClr val="accent1"/>
                </a:solidFill>
                <a:latin typeface="Century Gothic" pitchFamily="34" charset="0"/>
              </a:rPr>
              <a:t>Юбилейный выпуск газеты</a:t>
            </a:r>
            <a:br>
              <a:rPr lang="ru-RU" sz="3600" b="1" smtClean="0">
                <a:solidFill>
                  <a:schemeClr val="accent1"/>
                </a:solidFill>
                <a:latin typeface="Century Gothic" pitchFamily="34" charset="0"/>
              </a:rPr>
            </a:br>
            <a:r>
              <a:rPr lang="ru-RU" sz="3600" b="1" smtClean="0">
                <a:solidFill>
                  <a:schemeClr val="accent1"/>
                </a:solidFill>
                <a:latin typeface="Century Gothic" pitchFamily="34" charset="0"/>
              </a:rPr>
              <a:t> «112 новостей»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>
                <a:solidFill>
                  <a:srgbClr val="FF0000"/>
                </a:solidFill>
                <a:latin typeface="Century Gothic" pitchFamily="34" charset="0"/>
              </a:rPr>
              <a:t>12 февраля 1981 года –открытие музея, на котором присутствовал сам поэт.</a:t>
            </a:r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1500188"/>
            <a:ext cx="8215312" cy="5000625"/>
          </a:xfrm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3800" y="404813"/>
            <a:ext cx="3900488" cy="3297237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chemeClr val="accent1"/>
                </a:solidFill>
                <a:latin typeface="Century Gothic" pitchFamily="34" charset="0"/>
              </a:rPr>
              <a:t>Журнал «Ялкын»</a:t>
            </a:r>
            <a:br>
              <a:rPr lang="ru-RU" sz="3600" b="1" smtClean="0">
                <a:solidFill>
                  <a:schemeClr val="accent1"/>
                </a:solidFill>
                <a:latin typeface="Century Gothic" pitchFamily="34" charset="0"/>
              </a:rPr>
            </a:br>
            <a:r>
              <a:rPr lang="ru-RU" sz="3600" b="1" smtClean="0">
                <a:solidFill>
                  <a:schemeClr val="accent1"/>
                </a:solidFill>
                <a:latin typeface="Century Gothic" pitchFamily="34" charset="0"/>
              </a:rPr>
              <a:t>март 2012 г.</a:t>
            </a:r>
          </a:p>
        </p:txBody>
      </p:sp>
      <p:pic>
        <p:nvPicPr>
          <p:cNvPr id="4" name="Picture 3" descr="E:\2012-03-25\Image0179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357188"/>
            <a:ext cx="5000625" cy="6072187"/>
          </a:xfr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357430"/>
            <a:ext cx="8463314" cy="3500462"/>
          </a:xfrm>
        </p:spPr>
        <p:txBody>
          <a:bodyPr>
            <a:noAutofit/>
          </a:bodyPr>
          <a:lstStyle/>
          <a:p>
            <a:pPr algn="ctr" eaLnBrk="1" hangingPunct="1">
              <a:buFontTx/>
              <a:buNone/>
              <a:defRPr/>
            </a:pPr>
            <a:r>
              <a:rPr lang="tt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Спасибо за внимание!!!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 Gothic" pitchFamily="34" charset="0"/>
              </a:rPr>
              <a:t>Ракипова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 Gothic" pitchFamily="34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 Gothic" pitchFamily="34" charset="0"/>
              </a:rPr>
              <a:t>Муршида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 Gothic" pitchFamily="34" charset="0"/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 Gothic" pitchFamily="34" charset="0"/>
              </a:rPr>
              <a:t>Шакирзянова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 Gothic" pitchFamily="34" charset="0"/>
              </a:rPr>
              <a:t>- основатель нашего музея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entury Gothic" pitchFamily="34" charset="0"/>
            </a:endParaRPr>
          </a:p>
        </p:txBody>
      </p:sp>
      <p:pic>
        <p:nvPicPr>
          <p:cNvPr id="1026" name="Picture 2" descr="G:\Image0147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71775" y="1500188"/>
            <a:ext cx="3465513" cy="4881562"/>
          </a:xfr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Администратор\Мои документы\Мои рисунки\2010-02-26\Image00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9464" r="21060" b="607"/>
          <a:stretch>
            <a:fillRect/>
          </a:stretch>
        </p:blipFill>
        <p:spPr>
          <a:xfrm>
            <a:off x="1692275" y="404813"/>
            <a:ext cx="5627688" cy="6022975"/>
          </a:xfr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358246" cy="1500198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Паспорт литературного музея народного поэта Р.Т  </a:t>
            </a:r>
            <a:r>
              <a:rPr lang="ru-RU" sz="32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Сибгата</a:t>
            </a:r>
            <a:r>
              <a:rPr lang="en-US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32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Хакима</a:t>
            </a:r>
            <a:r>
              <a:rPr lang="ru-RU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 </a:t>
            </a:r>
            <a:br>
              <a:rPr lang="ru-RU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МБОУ «СОШ №112» </a:t>
            </a:r>
            <a:br>
              <a:rPr lang="ru-RU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Авиастроительного района г.Казани</a:t>
            </a:r>
            <a:endParaRPr lang="ru-RU" sz="32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>
          <a:xfrm>
            <a:off x="285750" y="2857500"/>
            <a:ext cx="8501063" cy="2428875"/>
          </a:xfrm>
        </p:spPr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Год основания музея-12.02.81</a:t>
            </a:r>
          </a:p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Основатель музея –М.Ш.Ракипова</a:t>
            </a:r>
          </a:p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Площадь музея-52кв.м. </a:t>
            </a:r>
          </a:p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Экспонатов - 417, из них подлинных-75</a:t>
            </a:r>
          </a:p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Руководитель музея – Насибуллина Г.Х., учитель татарского языка и литературы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smtClean="0">
                <a:solidFill>
                  <a:schemeClr val="accent1"/>
                </a:solidFill>
                <a:latin typeface="Century Gothic" pitchFamily="34" charset="0"/>
              </a:rPr>
              <a:t>Деятельность музея регламентируется </a:t>
            </a:r>
            <a:r>
              <a:rPr lang="ru-RU" sz="2400" smtClean="0">
                <a:latin typeface="Century Gothic" pitchFamily="34" charset="0"/>
              </a:rPr>
              <a:t>«</a:t>
            </a:r>
            <a:r>
              <a:rPr lang="ru-RU" sz="2400" b="1" smtClean="0">
                <a:latin typeface="Century Gothic" pitchFamily="34" charset="0"/>
              </a:rPr>
              <a:t>Положением о школьном музее Сибгата Хакима»</a:t>
            </a:r>
            <a:r>
              <a:rPr lang="ru-RU" b="1" smtClean="0"/>
              <a:t/>
            </a:r>
            <a:br>
              <a:rPr lang="ru-RU" b="1" smtClean="0"/>
            </a:br>
            <a:endParaRPr lang="ru-RU" smtClean="0"/>
          </a:p>
        </p:txBody>
      </p:sp>
      <p:sp>
        <p:nvSpPr>
          <p:cNvPr id="34818" name="Содержимое 4"/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pPr eaLnBrk="1" hangingPunct="1"/>
            <a:r>
              <a:rPr lang="ru-RU" sz="2000" smtClean="0">
                <a:latin typeface="Century Gothic" pitchFamily="34" charset="0"/>
              </a:rPr>
              <a:t>1.1 Школьный музей является  структурным подразделением школы, действует  на основании Закона Российской Федерации “Об образовании”, а в части учета и хранения фондов — Федерального закона о музейном фонде Российской Федерации и музеях Российской Федерации.</a:t>
            </a:r>
          </a:p>
          <a:p>
            <a:pPr eaLnBrk="1" hangingPunct="1"/>
            <a:r>
              <a:rPr lang="ru-RU" sz="2000" smtClean="0">
                <a:latin typeface="Century Gothic" pitchFamily="34" charset="0"/>
              </a:rPr>
              <a:t>1.2. Музей организован  в целях воспитания, обучения, развития творческой активности, самодеятельности и социализации обучающихся, способствует расширению кругозора и воспитанию познавательных интересов и способностей, овладению ими практическими навыками поисковой, исследовательской работы, служить целям совершенствования учебно-воспитательного процесса.</a:t>
            </a:r>
          </a:p>
          <a:p>
            <a:pPr eaLnBrk="1" hangingPunct="1"/>
            <a:r>
              <a:rPr lang="ru-RU" sz="2000" smtClean="0">
                <a:latin typeface="Century Gothic" pitchFamily="34" charset="0"/>
              </a:rPr>
              <a:t> 1.3.  Профиль музея - литературный, посвящен творчеству народного поэта РТ Сибгату  Хакиму,  лауреату двух государственных премий. </a:t>
            </a:r>
          </a:p>
          <a:p>
            <a:pPr eaLnBrk="1" hangingPunct="1"/>
            <a:endParaRPr lang="ru-RU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285750" y="5715000"/>
            <a:ext cx="8501063" cy="71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>
          <a:xfrm>
            <a:off x="357158" y="5643578"/>
            <a:ext cx="8501122" cy="79690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</a:rPr>
              <a:t>Структура  литературного музея </a:t>
            </a:r>
            <a:r>
              <a:rPr lang="ru-RU" sz="24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</a:rPr>
              <a:t>Сибгата</a:t>
            </a: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24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</a:rPr>
              <a:t>Хакима</a:t>
            </a:r>
            <a:endParaRPr lang="ru-RU" sz="2400" b="1" dirty="0" smtClean="0">
              <a:solidFill>
                <a:schemeClr val="accent1"/>
              </a:solidFill>
              <a:latin typeface="Century Gothic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357688" y="1285875"/>
            <a:ext cx="484187" cy="3571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357688" y="2643188"/>
            <a:ext cx="485775" cy="4778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28938" y="1785938"/>
            <a:ext cx="3571875" cy="71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Руководитель музея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643313" y="3214688"/>
            <a:ext cx="2000250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Совет музея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71875" y="4929188"/>
            <a:ext cx="2143125" cy="642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экскурсоводы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214563" y="428625"/>
            <a:ext cx="4786312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Century Gothic" pitchFamily="34" charset="0"/>
              </a:rPr>
              <a:t>Заместитель директора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Century Gothic" pitchFamily="34" charset="0"/>
              </a:rPr>
              <a:t>по ВР</a:t>
            </a:r>
          </a:p>
        </p:txBody>
      </p:sp>
      <p:sp>
        <p:nvSpPr>
          <p:cNvPr id="26" name="Стрелка вниз 25"/>
          <p:cNvSpPr/>
          <p:nvPr/>
        </p:nvSpPr>
        <p:spPr>
          <a:xfrm>
            <a:off x="4370388" y="4071938"/>
            <a:ext cx="484187" cy="642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4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868363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chemeClr val="accent1"/>
                </a:solidFill>
                <a:latin typeface="Century Gothic" pitchFamily="34" charset="0"/>
              </a:rPr>
              <a:t>Совет  музея  проводит следующую работу: </a:t>
            </a:r>
            <a:br>
              <a:rPr lang="ru-RU" sz="3200" b="1" smtClean="0">
                <a:solidFill>
                  <a:schemeClr val="accent1"/>
                </a:solidFill>
                <a:latin typeface="Century Gothic" pitchFamily="34" charset="0"/>
              </a:rPr>
            </a:br>
            <a:endParaRPr lang="ru-RU" sz="3200" b="1" smtClean="0">
              <a:solidFill>
                <a:schemeClr val="accent1"/>
              </a:solidFill>
            </a:endParaRPr>
          </a:p>
        </p:txBody>
      </p:sp>
      <p:sp>
        <p:nvSpPr>
          <p:cNvPr id="36866" name="Содержимое 5"/>
          <p:cNvSpPr>
            <a:spLocks noGrp="1"/>
          </p:cNvSpPr>
          <p:nvPr>
            <p:ph idx="1"/>
          </p:nvPr>
        </p:nvSpPr>
        <p:spPr>
          <a:xfrm>
            <a:off x="457200" y="1000125"/>
            <a:ext cx="8401050" cy="5500688"/>
          </a:xfrm>
        </p:spPr>
        <p:txBody>
          <a:bodyPr/>
          <a:lstStyle/>
          <a:p>
            <a:pPr eaLnBrk="1" hangingPunct="1"/>
            <a:r>
              <a:rPr lang="ru-RU" sz="1600" smtClean="0">
                <a:latin typeface="Century Gothic" pitchFamily="34" charset="0"/>
              </a:rPr>
              <a:t>разрабатывает планы работы;</a:t>
            </a:r>
          </a:p>
          <a:p>
            <a:pPr eaLnBrk="1" hangingPunct="1"/>
            <a:r>
              <a:rPr lang="ru-RU" sz="1600" smtClean="0">
                <a:latin typeface="Century Gothic" pitchFamily="34" charset="0"/>
              </a:rPr>
              <a:t> организует встречи учащихся с ветеранами войны и труда, деятелями науки, культуры, искусства; </a:t>
            </a:r>
          </a:p>
          <a:p>
            <a:pPr eaLnBrk="1" hangingPunct="1"/>
            <a:r>
              <a:rPr lang="ru-RU" sz="1600" smtClean="0">
                <a:latin typeface="Century Gothic" pitchFamily="34" charset="0"/>
              </a:rPr>
              <a:t>осуществляет подготовку экскурсоводов, лекторов и другую часть актива.</a:t>
            </a:r>
          </a:p>
          <a:p>
            <a:pPr eaLnBrk="1" hangingPunct="1"/>
            <a:r>
              <a:rPr lang="ru-RU" sz="1600" smtClean="0">
                <a:latin typeface="Century Gothic" pitchFamily="34" charset="0"/>
              </a:rPr>
              <a:t>изучает литературно-исторические и другие источники, соответствующие профилю работы музея, его тематике;</a:t>
            </a:r>
          </a:p>
          <a:p>
            <a:pPr eaLnBrk="1" hangingPunct="1"/>
            <a:r>
              <a:rPr lang="ru-RU" sz="1600" smtClean="0">
                <a:latin typeface="Century Gothic" pitchFamily="34" charset="0"/>
              </a:rPr>
              <a:t>систематически пополняется фонд музея путем поиска на экскурсиях, встречах с композиторами, писателями, участниками ВОВ;  </a:t>
            </a:r>
          </a:p>
          <a:p>
            <a:pPr eaLnBrk="1" hangingPunct="1"/>
            <a:r>
              <a:rPr lang="ru-RU" sz="1600" smtClean="0">
                <a:latin typeface="Century Gothic" pitchFamily="34" charset="0"/>
              </a:rPr>
              <a:t>обеспечивает сохранность музейных предметов, организует их учет, в инвентарной книге музея;</a:t>
            </a:r>
          </a:p>
          <a:p>
            <a:pPr eaLnBrk="1" hangingPunct="1"/>
            <a:r>
              <a:rPr lang="ru-RU" sz="1600" smtClean="0">
                <a:latin typeface="Century Gothic" pitchFamily="34" charset="0"/>
              </a:rPr>
              <a:t>создает и обновляет экспозиции, стационарные и передвижные  выставки;</a:t>
            </a:r>
          </a:p>
          <a:p>
            <a:pPr eaLnBrk="1" hangingPunct="1"/>
            <a:r>
              <a:rPr lang="ru-RU" sz="1600" smtClean="0">
                <a:latin typeface="Century Gothic" pitchFamily="34" charset="0"/>
              </a:rPr>
              <a:t>проводит лекторскую  и экскурсионную работу  для учащихся и населения;</a:t>
            </a:r>
          </a:p>
          <a:p>
            <a:pPr eaLnBrk="1" hangingPunct="1"/>
            <a:r>
              <a:rPr lang="ru-RU" sz="1600" smtClean="0">
                <a:latin typeface="Century Gothic" pitchFamily="34" charset="0"/>
              </a:rPr>
              <a:t>оказывает содействие в использовании экспозиций и фондов музея в учебно-воспитательном процессе;</a:t>
            </a:r>
          </a:p>
          <a:p>
            <a:pPr eaLnBrk="1" hangingPunct="1"/>
            <a:r>
              <a:rPr lang="ru-RU" sz="1600" smtClean="0">
                <a:latin typeface="Century Gothic" pitchFamily="34" charset="0"/>
              </a:rPr>
              <a:t>принимает активное участие  в мероприятиях способствующих профилю музея по району и городских конкурсах (олимпиадах).</a:t>
            </a:r>
          </a:p>
          <a:p>
            <a:pPr eaLnBrk="1" hangingPunct="1"/>
            <a:r>
              <a:rPr lang="ru-RU" sz="1600" smtClean="0">
                <a:latin typeface="Century Gothic" pitchFamily="34" charset="0"/>
              </a:rPr>
              <a:t>имеет свой Устав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5">
  <a:themeElements>
    <a:clrScheme name="Shab2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Shab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hab2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2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2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2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2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2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2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2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2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2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2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2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2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2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b2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b2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lormaster">
  <a:themeElements>
    <a:clrScheme name="1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625</TotalTime>
  <Words>359</Words>
  <Application>Microsoft Office PowerPoint</Application>
  <PresentationFormat>Экран (4:3)</PresentationFormat>
  <Paragraphs>44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31</vt:i4>
      </vt:variant>
    </vt:vector>
  </HeadingPairs>
  <TitlesOfParts>
    <vt:vector size="42" baseType="lpstr">
      <vt:lpstr>Arial</vt:lpstr>
      <vt:lpstr>Calibri</vt:lpstr>
      <vt:lpstr>Times New Roman</vt:lpstr>
      <vt:lpstr>Century Gothic</vt:lpstr>
      <vt:lpstr>Bookman Old Style</vt:lpstr>
      <vt:lpstr>Comic Sans MS</vt:lpstr>
      <vt:lpstr>Wingdings</vt:lpstr>
      <vt:lpstr>Тема5</vt:lpstr>
      <vt:lpstr>1_colormaster</vt:lpstr>
      <vt:lpstr>Тема5</vt:lpstr>
      <vt:lpstr>1_colormaster</vt:lpstr>
      <vt:lpstr>Слайд 1</vt:lpstr>
      <vt:lpstr>Слайд 2</vt:lpstr>
      <vt:lpstr>12 февраля 1981 года –открытие музея, на котором присутствовал сам поэт.</vt:lpstr>
      <vt:lpstr>Слайд 4</vt:lpstr>
      <vt:lpstr>Слайд 5</vt:lpstr>
      <vt:lpstr>Слайд 6</vt:lpstr>
      <vt:lpstr>Деятельность музея регламентируется «Положением о школьном музее Сибгата Хакима» </vt:lpstr>
      <vt:lpstr>Слайд 8</vt:lpstr>
      <vt:lpstr>Совет  музея  проводит следующую работу: 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Тематические вечера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Юбилейный выпуск газеты  «112 новостей»</vt:lpstr>
      <vt:lpstr>Журнал «Ялкын» март 2012 г.</vt:lpstr>
      <vt:lpstr>Слайд 31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Сибгат Хаким-среди нас</dc:title>
  <dc:creator>гульюзум</dc:creator>
  <cp:lastModifiedBy>WiZaRd</cp:lastModifiedBy>
  <cp:revision>39</cp:revision>
  <dcterms:created xsi:type="dcterms:W3CDTF">2012-03-05T15:57:26Z</dcterms:created>
  <dcterms:modified xsi:type="dcterms:W3CDTF">2015-03-17T10:22:38Z</dcterms:modified>
</cp:coreProperties>
</file>